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notesSlides/notesSlide3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notesSlides/notesSlide4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notesSlides/notesSlide5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notesSlides/notesSlide6.xml" ContentType="application/vnd.openxmlformats-officedocument.presentationml.notesSlide+xml"/>
  <Override PartName="/ppt/ink/ink11.xml" ContentType="application/inkml+xml"/>
  <Override PartName="/ppt/ink/ink12.xml" ContentType="application/inkml+xml"/>
  <Override PartName="/ppt/notesSlides/notesSlide7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notesSlides/notesSlide8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notesSlides/notesSlide9.xml" ContentType="application/vnd.openxmlformats-officedocument.presentationml.notesSlide+xml"/>
  <Override PartName="/ppt/ink/ink17.xml" ContentType="application/inkml+xml"/>
  <Override PartName="/ppt/ink/ink18.xml" ContentType="application/inkml+xml"/>
  <Override PartName="/ppt/notesSlides/notesSlide10.xml" ContentType="application/vnd.openxmlformats-officedocument.presentationml.notesSlide+xml"/>
  <Override PartName="/ppt/ink/ink19.xml" ContentType="application/inkml+xml"/>
  <Override PartName="/ppt/ink/ink20.xml" ContentType="application/inkml+xml"/>
  <Override PartName="/ppt/notesSlides/notesSlide11.xml" ContentType="application/vnd.openxmlformats-officedocument.presentationml.notesSlide+xml"/>
  <Override PartName="/ppt/ink/ink21.xml" ContentType="application/inkml+xml"/>
  <Override PartName="/ppt/ink/ink22.xml" ContentType="application/inkml+xml"/>
  <Override PartName="/ppt/notesSlides/notesSlide12.xml" ContentType="application/vnd.openxmlformats-officedocument.presentationml.notesSlide+xml"/>
  <Override PartName="/ppt/ink/ink23.xml" ContentType="application/inkml+xml"/>
  <Override PartName="/ppt/ink/ink24.xml" ContentType="application/inkml+xml"/>
  <Override PartName="/ppt/notesSlides/notesSlide13.xml" ContentType="application/vnd.openxmlformats-officedocument.presentationml.notesSlide+xml"/>
  <Override PartName="/ppt/ink/ink25.xml" ContentType="application/inkml+xml"/>
  <Override PartName="/ppt/ink/ink26.xml" ContentType="application/inkml+xml"/>
  <Override PartName="/ppt/notesSlides/notesSlide14.xml" ContentType="application/vnd.openxmlformats-officedocument.presentationml.notesSlide+xml"/>
  <Override PartName="/ppt/ink/ink27.xml" ContentType="application/inkml+xml"/>
  <Override PartName="/ppt/ink/ink28.xml" ContentType="application/inkml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6"/>
  </p:notesMasterIdLst>
  <p:sldIdLst>
    <p:sldId id="256" r:id="rId5"/>
    <p:sldId id="278" r:id="rId6"/>
    <p:sldId id="258" r:id="rId7"/>
    <p:sldId id="269" r:id="rId8"/>
    <p:sldId id="270" r:id="rId9"/>
    <p:sldId id="288" r:id="rId10"/>
    <p:sldId id="271" r:id="rId11"/>
    <p:sldId id="281" r:id="rId12"/>
    <p:sldId id="272" r:id="rId13"/>
    <p:sldId id="289" r:id="rId14"/>
    <p:sldId id="282" r:id="rId15"/>
    <p:sldId id="274" r:id="rId16"/>
    <p:sldId id="290" r:id="rId17"/>
    <p:sldId id="291" r:id="rId18"/>
    <p:sldId id="292" r:id="rId19"/>
    <p:sldId id="286" r:id="rId20"/>
    <p:sldId id="283" r:id="rId21"/>
    <p:sldId id="287" r:id="rId22"/>
    <p:sldId id="284" r:id="rId23"/>
    <p:sldId id="277" r:id="rId24"/>
    <p:sldId id="268" r:id="rId2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69DF855-2044-4378-D382-97019082214F}" name="Eda nur Saruhan" initials="" userId="S::eda.nur.saruhan@undp.org::c5d9941d-5539-4cc6-837d-40b768a4e45a" providerId="AD"/>
  <p188:author id="{5773C6ED-D5C0-6998-8565-4039F0794B89}" name="carlosnieto_r@hotmail.com" initials="ca" userId="S::urn:spo:guest#carlosnieto_r@hotmail.com::" providerId="AD"/>
  <p188:author id="{AD2977F2-1110-00CA-B921-CFBBF1E22859}" name="Ipek Beril Benli" initials="IB" userId="S::ipek.beril.benli@undp.org::8f9c5f4b-b22c-49ff-bdd5-d07e2760743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2A49"/>
    <a:srgbClr val="4618DE"/>
    <a:srgbClr val="6E1E90"/>
    <a:srgbClr val="F04A23"/>
    <a:srgbClr val="EE482C"/>
    <a:srgbClr val="4617DE"/>
    <a:srgbClr val="FE2E46"/>
    <a:srgbClr val="9D67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BCC"/>
          </a:solidFill>
        </a:fill>
      </a:tcStyle>
    </a:wholeTbl>
    <a:band2H>
      <a:tcTxStyle/>
      <a:tcStyle>
        <a:tcBdr/>
        <a:fill>
          <a:solidFill>
            <a:srgbClr val="FFF5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firstCol>
    <a:lastRow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4E2"/>
          </a:solidFill>
        </a:fill>
      </a:tcStyle>
    </a:wholeTbl>
    <a:band2H>
      <a:tcTxStyle/>
      <a:tcStyle>
        <a:tcBdr/>
        <a:fill>
          <a:solidFill>
            <a:srgbClr val="E9EB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EFFFE"/>
              </a:solidFill>
              <a:prstDash val="solid"/>
              <a:round/>
            </a:ln>
          </a:top>
          <a:bottom>
            <a:ln w="25400" cap="flat">
              <a:solidFill>
                <a:srgbClr val="FEFFF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EFFFE"/>
              </a:solidFill>
              <a:prstDash val="solid"/>
              <a:round/>
            </a:ln>
          </a:top>
          <a:bottom>
            <a:ln w="25400" cap="flat">
              <a:solidFill>
                <a:srgbClr val="FEFFF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FFF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FFF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FFF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6" name="Shape 46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A85EF-6BA6-658A-01C0-17E50D3FAA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>
            <a:extLst>
              <a:ext uri="{FF2B5EF4-FFF2-40B4-BE49-F238E27FC236}">
                <a16:creationId xmlns:a16="http://schemas.microsoft.com/office/drawing/2014/main" id="{1FD0F813-7DAB-171B-1960-CB0D01F72E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>
            <a:extLst>
              <a:ext uri="{FF2B5EF4-FFF2-40B4-BE49-F238E27FC236}">
                <a16:creationId xmlns:a16="http://schemas.microsoft.com/office/drawing/2014/main" id="{C5062A15-8580-78D1-0B9E-F675EE30720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4669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B07C9-581A-AABC-7094-0DBDCC680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>
            <a:extLst>
              <a:ext uri="{FF2B5EF4-FFF2-40B4-BE49-F238E27FC236}">
                <a16:creationId xmlns:a16="http://schemas.microsoft.com/office/drawing/2014/main" id="{2DB8F46A-FB41-D4F7-2327-98C774A855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>
            <a:extLst>
              <a:ext uri="{FF2B5EF4-FFF2-40B4-BE49-F238E27FC236}">
                <a16:creationId xmlns:a16="http://schemas.microsoft.com/office/drawing/2014/main" id="{4057C637-0386-22B1-6EF8-B1298F112F45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99350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5560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5028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3632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9769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0373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0A3A7-AFA0-9241-1256-5DAECD618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>
            <a:extLst>
              <a:ext uri="{FF2B5EF4-FFF2-40B4-BE49-F238E27FC236}">
                <a16:creationId xmlns:a16="http://schemas.microsoft.com/office/drawing/2014/main" id="{517460B2-C499-156E-4546-A2203B4613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>
            <a:extLst>
              <a:ext uri="{FF2B5EF4-FFF2-40B4-BE49-F238E27FC236}">
                <a16:creationId xmlns:a16="http://schemas.microsoft.com/office/drawing/2014/main" id="{EEE59FB4-B3A5-CFA3-9DE8-2BC6193A5D5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48780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2278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84675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E7B55E-2BA6-2C52-7A63-9DE03683F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>
            <a:extLst>
              <a:ext uri="{FF2B5EF4-FFF2-40B4-BE49-F238E27FC236}">
                <a16:creationId xmlns:a16="http://schemas.microsoft.com/office/drawing/2014/main" id="{B0BAC276-4577-E0F0-732F-9E46025B6F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>
            <a:extLst>
              <a:ext uri="{FF2B5EF4-FFF2-40B4-BE49-F238E27FC236}">
                <a16:creationId xmlns:a16="http://schemas.microsoft.com/office/drawing/2014/main" id="{52813BEA-0D7B-8DD1-4149-6AD5E2031C9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9828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02556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771880-5F0B-0B48-6E65-8A04BFB6C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>
            <a:extLst>
              <a:ext uri="{FF2B5EF4-FFF2-40B4-BE49-F238E27FC236}">
                <a16:creationId xmlns:a16="http://schemas.microsoft.com/office/drawing/2014/main" id="{B66B37B1-D45C-25C7-4EBB-EC5244B339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>
            <a:extLst>
              <a:ext uri="{FF2B5EF4-FFF2-40B4-BE49-F238E27FC236}">
                <a16:creationId xmlns:a16="http://schemas.microsoft.com/office/drawing/2014/main" id="{815F28E6-C6B4-D8F8-6EC9-BCF6C366F977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0565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Section Header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FEFFF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FEFFF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FEFFF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FEFFF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FEFFF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Two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Title Text"/>
          <p:cNvSpPr txBox="1">
            <a:spLocks noGrp="1"/>
          </p:cNvSpPr>
          <p:nvPr>
            <p:ph type="title"/>
          </p:nvPr>
        </p:nvSpPr>
        <p:spPr>
          <a:xfrm>
            <a:off x="1039653" y="1153987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39653" y="2087361"/>
            <a:ext cx="4919546" cy="4089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Only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Blank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9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3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206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0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22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and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0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ection Header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25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FEFFF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FEFFF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FEFFF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FEFFF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FEFFF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FEFFF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FEFFF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FEFFF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FEFFF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FEFFF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wo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Title Text"/>
          <p:cNvSpPr txBox="1">
            <a:spLocks noGrp="1"/>
          </p:cNvSpPr>
          <p:nvPr>
            <p:ph type="title"/>
          </p:nvPr>
        </p:nvSpPr>
        <p:spPr>
          <a:xfrm>
            <a:off x="1039653" y="1153987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6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39653" y="2087361"/>
            <a:ext cx="4919546" cy="4089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mparis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39652" y="1987368"/>
            <a:ext cx="4957923" cy="597100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987367"/>
            <a:ext cx="4980148" cy="601050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280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8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ank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31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7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3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6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7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8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29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330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3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7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48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9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50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5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0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2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6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73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4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75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7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FEFFF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FEFFF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FEFFF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FEFFF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FEFFF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Title Text"/>
          <p:cNvSpPr txBox="1">
            <a:spLocks noGrp="1"/>
          </p:cNvSpPr>
          <p:nvPr>
            <p:ph type="title"/>
          </p:nvPr>
        </p:nvSpPr>
        <p:spPr>
          <a:xfrm>
            <a:off x="1039653" y="1153987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39653" y="2087361"/>
            <a:ext cx="4919546" cy="4089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9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9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39652" y="1987368"/>
            <a:ext cx="4957923" cy="597100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987367"/>
            <a:ext cx="4980148" cy="601050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400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0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1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12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2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2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23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3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35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43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7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4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6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47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8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49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450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5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478B4-4C54-AF5B-2929-7967B5D72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653" y="1153987"/>
            <a:ext cx="10112695" cy="9212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1BF71-B4F8-FDC2-D3CE-E4B9824A5A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9653" y="2087362"/>
            <a:ext cx="4919546" cy="4089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2507F9-B1BA-85ED-15EE-A276F4A788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32802" y="2087362"/>
            <a:ext cx="4919546" cy="4089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B9351-FBE6-F588-FD07-6D67A6545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315B8-57CD-1150-8FD7-9FACD2173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E19A3-55D2-9FA5-AA5A-7331BF601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144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65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66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6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2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Slide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and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049144" y="2007218"/>
            <a:ext cx="10093712" cy="4169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039653" y="1064778"/>
            <a:ext cx="10112696" cy="92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84232" y="6414758"/>
            <a:ext cx="258625" cy="24830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80" r:id="rId28"/>
    <p:sldLayoutId id="2147483681" r:id="rId29"/>
    <p:sldLayoutId id="2147483682" r:id="rId30"/>
    <p:sldLayoutId id="2147483683" r:id="rId31"/>
    <p:sldLayoutId id="2147483684" r:id="rId32"/>
    <p:sldLayoutId id="2147483685" r:id="rId33"/>
    <p:sldLayoutId id="2147483686" r:id="rId34"/>
    <p:sldLayoutId id="2147483687" r:id="rId35"/>
    <p:sldLayoutId id="2147483688" r:id="rId36"/>
    <p:sldLayoutId id="2147483689" r:id="rId37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.xml"/><Relationship Id="rId13" Type="http://schemas.openxmlformats.org/officeDocument/2006/relationships/image" Target="../media/image22.png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9.png"/><Relationship Id="rId5" Type="http://schemas.openxmlformats.org/officeDocument/2006/relationships/image" Target="../media/image4.png"/><Relationship Id="rId10" Type="http://schemas.openxmlformats.org/officeDocument/2006/relationships/customXml" Target="../ink/ink14.xml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image" Target="../media/image24.png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16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9.png"/><Relationship Id="rId5" Type="http://schemas.openxmlformats.org/officeDocument/2006/relationships/image" Target="../media/image4.png"/><Relationship Id="rId10" Type="http://schemas.openxmlformats.org/officeDocument/2006/relationships/customXml" Target="../ink/ink18.xml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13" Type="http://schemas.openxmlformats.org/officeDocument/2006/relationships/image" Target="../media/image27.png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9.png"/><Relationship Id="rId5" Type="http://schemas.openxmlformats.org/officeDocument/2006/relationships/image" Target="../media/image4.png"/><Relationship Id="rId10" Type="http://schemas.openxmlformats.org/officeDocument/2006/relationships/customXml" Target="../ink/ink20.xml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1.xml"/><Relationship Id="rId13" Type="http://schemas.openxmlformats.org/officeDocument/2006/relationships/image" Target="../media/image29.png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9.png"/><Relationship Id="rId5" Type="http://schemas.openxmlformats.org/officeDocument/2006/relationships/image" Target="../media/image4.png"/><Relationship Id="rId10" Type="http://schemas.openxmlformats.org/officeDocument/2006/relationships/customXml" Target="../ink/ink22.xml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3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24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26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7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28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customXml" Target="../ink/ink2.xml"/><Relationship Id="rId5" Type="http://schemas.openxmlformats.org/officeDocument/2006/relationships/image" Target="../media/image4.png"/><Relationship Id="rId10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4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6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9.png"/><Relationship Id="rId5" Type="http://schemas.openxmlformats.org/officeDocument/2006/relationships/image" Target="../media/image4.png"/><Relationship Id="rId10" Type="http://schemas.openxmlformats.org/officeDocument/2006/relationships/customXml" Target="../ink/ink8.xml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10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12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using a computer&#10;&#10;Description automatically generated">
            <a:extLst>
              <a:ext uri="{FF2B5EF4-FFF2-40B4-BE49-F238E27FC236}">
                <a16:creationId xmlns:a16="http://schemas.microsoft.com/office/drawing/2014/main" id="{6E8DDA74-8630-43BB-E564-7470D2C1DF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" t="125" r="5881" b="35700"/>
          <a:stretch/>
        </p:blipFill>
        <p:spPr>
          <a:xfrm>
            <a:off x="-2985" y="1339747"/>
            <a:ext cx="12225969" cy="5533684"/>
          </a:xfrm>
          <a:prstGeom prst="rect">
            <a:avLst/>
          </a:prstGeom>
        </p:spPr>
      </p:pic>
      <p:sp>
        <p:nvSpPr>
          <p:cNvPr id="468" name="Rectangle"/>
          <p:cNvSpPr/>
          <p:nvPr/>
        </p:nvSpPr>
        <p:spPr>
          <a:xfrm>
            <a:off x="-11767" y="1339747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6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7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Rectangle">
            <a:extLst>
              <a:ext uri="{FF2B5EF4-FFF2-40B4-BE49-F238E27FC236}">
                <a16:creationId xmlns:a16="http://schemas.microsoft.com/office/drawing/2014/main" id="{119D6634-8C52-56C8-C196-BBFF1A999BF3}"/>
              </a:ext>
            </a:extLst>
          </p:cNvPr>
          <p:cNvSpPr/>
          <p:nvPr/>
        </p:nvSpPr>
        <p:spPr>
          <a:xfrm rot="21420000">
            <a:off x="6615715" y="4564347"/>
            <a:ext cx="2705697" cy="612972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76" name="A new generation…"/>
          <p:cNvSpPr txBox="1"/>
          <p:nvPr/>
        </p:nvSpPr>
        <p:spPr>
          <a:xfrm>
            <a:off x="5586902" y="3372195"/>
            <a:ext cx="4763321" cy="1800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latin typeface="Microsoft YaHei"/>
              </a:rPr>
              <a:t>Uma nova </a:t>
            </a:r>
            <a:r>
              <a:rPr lang="pt" b="1" dirty="0" err="1">
                <a:latin typeface="Microsoft YaHei"/>
              </a:rPr>
              <a:t>geração</a:t>
            </a:r>
            <a:r>
              <a:rPr lang="pt" b="1" dirty="0">
                <a:latin typeface="Microsoft YaHei"/>
              </a:rPr>
              <a:t> </a:t>
            </a:r>
          </a:p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latin typeface="Microsoft YaHei"/>
              </a:rPr>
              <a:t>de </a:t>
            </a:r>
            <a:r>
              <a:rPr lang="pt" b="1" dirty="0" err="1">
                <a:latin typeface="Microsoft YaHei"/>
              </a:rPr>
              <a:t>especialistas </a:t>
            </a:r>
            <a:r>
              <a:rPr lang="pt" b="1" dirty="0">
                <a:latin typeface="Microsoft YaHei"/>
              </a:rPr>
              <a:t>em </a:t>
            </a:r>
            <a:r>
              <a:rPr lang="pt" b="1" dirty="0" err="1">
                <a:latin typeface="Microsoft YaHei"/>
              </a:rPr>
              <a:t>tecnologia</a:t>
            </a:r>
            <a:endParaRPr b="1" dirty="0">
              <a:latin typeface="Microsoft YaHei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9C98B-7F63-881A-BAC3-B978C3FC9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>
            <a:extLst>
              <a:ext uri="{FF2B5EF4-FFF2-40B4-BE49-F238E27FC236}">
                <a16:creationId xmlns:a16="http://schemas.microsoft.com/office/drawing/2014/main" id="{F42DDFAD-3FA6-D435-C7AE-DB4363277EF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640854" y="2951018"/>
            <a:ext cx="11048862" cy="317325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marL="0" indent="0" algn="just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0" indent="0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</p:txBody>
      </p:sp>
      <p:sp>
        <p:nvSpPr>
          <p:cNvPr id="492" name="Rectangle">
            <a:extLst>
              <a:ext uri="{FF2B5EF4-FFF2-40B4-BE49-F238E27FC236}">
                <a16:creationId xmlns:a16="http://schemas.microsoft.com/office/drawing/2014/main" id="{48838738-956B-31EA-2921-84E52A30146E}"/>
              </a:ext>
            </a:extLst>
          </p:cNvPr>
          <p:cNvSpPr/>
          <p:nvPr/>
        </p:nvSpPr>
        <p:spPr>
          <a:xfrm>
            <a:off x="698305" y="2253235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>
            <a:extLst>
              <a:ext uri="{FF2B5EF4-FFF2-40B4-BE49-F238E27FC236}">
                <a16:creationId xmlns:a16="http://schemas.microsoft.com/office/drawing/2014/main" id="{5F832C0F-2A3B-3319-D0D4-9558E172A8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854" y="2128261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Dados</a:t>
            </a: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841BA8E8-AACB-C0C2-A43B-D5018A437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016F739-9B64-F173-CAE1-FDBAC5066AC8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1A286AC9-ED1E-9774-A1F7-3577E72195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5FDBB98F-DB46-5F62-8DF6-1AF5B1221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3994E9CB-DB75-6802-ADBF-3AE73FDC7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B7E429B6-5617-41A5-DC9F-18C460500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1C5FCBC5-51BF-7BD3-310D-B71F773D514F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1C5FCBC5-51BF-7BD3-310D-B71F773D514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15531C7A-6CF0-0DBD-7B24-DCE9ECAAA830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A371F38-31BF-9934-D82C-A295A71030E7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A371F38-31BF-9934-D82C-A295A71030E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B8B43F02-B185-300B-EAB3-8EECFD61C14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79" y="3002749"/>
            <a:ext cx="4264582" cy="36179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BD10B3-DB1E-3C38-4C2F-E4F23D5EA45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248" y="1562230"/>
            <a:ext cx="6659737" cy="50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35512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Rectangle"/>
          <p:cNvSpPr/>
          <p:nvPr/>
        </p:nvSpPr>
        <p:spPr>
          <a:xfrm>
            <a:off x="-5486292" y="1322899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6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76" name="A new generation…"/>
          <p:cNvSpPr txBox="1"/>
          <p:nvPr/>
        </p:nvSpPr>
        <p:spPr>
          <a:xfrm>
            <a:off x="6517835" y="3292353"/>
            <a:ext cx="5864022" cy="661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solidFill>
                  <a:schemeClr val="bg1"/>
                </a:solidFill>
                <a:latin typeface="Microsoft YaHei"/>
              </a:rPr>
              <a:t>Modelo</a:t>
            </a:r>
            <a:endParaRPr b="1" dirty="0">
              <a:solidFill>
                <a:schemeClr val="bg1"/>
              </a:solidFill>
              <a:latin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416113474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317951" y="1614560"/>
            <a:ext cx="8007631" cy="3790764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marL="0" indent="0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" sz="1600" dirty="0">
                <a:latin typeface="Microsoft YaHei Light"/>
              </a:rPr>
              <a:t>No treinamento do modelo usamos varias datasets entre elaa a principal foi ´´</a:t>
            </a:r>
            <a:r>
              <a:rPr lang="pt-PT" sz="1600" dirty="0">
                <a:latin typeface="Microsoft YaHei Light"/>
              </a:rPr>
              <a:t>destinos_turisticos_angola´´ e ouve a necessidade de criar novos features.</a:t>
            </a:r>
            <a:endParaRPr lang="pt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" sz="1600" dirty="0">
                <a:latin typeface="Microsoft YaHei Light"/>
              </a:rPr>
              <a:t>Na imagem abaixo tem ocorpo do nosso modelo e os parametros utilizados.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428067" y="1013690"/>
            <a:ext cx="6659425" cy="838560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569507" y="1043783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 fontScale="90000"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Seleção e Treinamento / </a:t>
            </a: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Teste de Modelos</a:t>
            </a:r>
            <a:endParaRPr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6B62A66F-9541-5358-9947-0E9F19CB868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429" y="3110000"/>
            <a:ext cx="7134489" cy="7342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D5BD5D-190F-0E6A-407C-3DE7CC2CBAD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12" y="4529797"/>
            <a:ext cx="9721448" cy="207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01955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01FBD-61C8-B2C8-92CF-AF31A7EF3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>
            <a:extLst>
              <a:ext uri="{FF2B5EF4-FFF2-40B4-BE49-F238E27FC236}">
                <a16:creationId xmlns:a16="http://schemas.microsoft.com/office/drawing/2014/main" id="{1606A41C-F563-DBA6-E0BE-43E480FB2D0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640854" y="2951018"/>
            <a:ext cx="8007631" cy="317325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marL="0" indent="0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</p:txBody>
      </p:sp>
      <p:sp>
        <p:nvSpPr>
          <p:cNvPr id="492" name="Rectangle">
            <a:extLst>
              <a:ext uri="{FF2B5EF4-FFF2-40B4-BE49-F238E27FC236}">
                <a16:creationId xmlns:a16="http://schemas.microsoft.com/office/drawing/2014/main" id="{3FD1DBF2-46F1-3E88-CB33-4FBBC97ADDBC}"/>
              </a:ext>
            </a:extLst>
          </p:cNvPr>
          <p:cNvSpPr/>
          <p:nvPr/>
        </p:nvSpPr>
        <p:spPr>
          <a:xfrm>
            <a:off x="698305" y="2034273"/>
            <a:ext cx="6659425" cy="838560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>
            <a:extLst>
              <a:ext uri="{FF2B5EF4-FFF2-40B4-BE49-F238E27FC236}">
                <a16:creationId xmlns:a16="http://schemas.microsoft.com/office/drawing/2014/main" id="{0EC04FAA-2946-F7D0-A53F-7E6FF71C9E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854" y="2048014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 fontScale="90000"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Seleção e Treinamento / </a:t>
            </a: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Teste de Modelos</a:t>
            </a:r>
            <a:endParaRPr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A3431567-0524-5F04-CF87-AFC88AFB5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7F16C6C-0894-D822-A68B-DCA3B64B1709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9CBE72A3-AB3F-9EBE-3E94-713718A8E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A6A33A8E-83A5-5480-AC5F-6C00BB26D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0F93C34A-475E-B6AC-A508-92CC34939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448A798D-52D5-0E27-813C-4A38F89FB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C2A38155-F053-661B-90AE-5A81ADE1BB08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C2A38155-F053-661B-90AE-5A81ADE1BB0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B63A7933-AA97-9854-DD8E-F0F42A823625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56CC88F-167C-8608-AFEB-F839747DB6F3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56CC88F-167C-8608-AFEB-F839747DB6F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0DD53818-5886-080D-441D-7A351698F4B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05" y="3119204"/>
            <a:ext cx="5953956" cy="238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9157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CB545-C8F5-D505-D86D-12A966ACC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>
            <a:extLst>
              <a:ext uri="{FF2B5EF4-FFF2-40B4-BE49-F238E27FC236}">
                <a16:creationId xmlns:a16="http://schemas.microsoft.com/office/drawing/2014/main" id="{0F36E86A-7423-23E8-7DA9-3B9F64DAE8B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640854" y="2951018"/>
            <a:ext cx="8007631" cy="317325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marL="0" indent="0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43D0C2AB-BE7C-1371-B794-886825098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2955F4C-F4FE-DEC4-DEAD-8709F20758D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C294E3EA-1E58-F735-A140-3FC95B0A3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09562FC4-5D46-E155-E4C2-E1DB82508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4E611885-D138-7150-B631-A42DABF07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F26F7FC5-4F6D-05C4-F786-D5DBD7A8C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760EE596-D9A8-4265-FD82-2FBFE51DA4D8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760EE596-D9A8-4265-FD82-2FBFE51DA4D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EE566456-1682-932A-F8E0-68DBA27794B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63C726D-53F1-CD41-8563-C7B42EF372B0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63C726D-53F1-CD41-8563-C7B42EF372B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352EFF-D2AC-01B5-4B6E-AD54A8A965D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919" y="1143674"/>
            <a:ext cx="5534797" cy="527758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A4B4D775-FD83-F3F5-CCCA-617F9F523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9D2846-B2C3-3BE1-42DA-3591D252109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54" y="1194383"/>
            <a:ext cx="5399523" cy="510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71498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80B21-B96A-3DD1-8C7F-669DDA7E9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>
            <a:extLst>
              <a:ext uri="{FF2B5EF4-FFF2-40B4-BE49-F238E27FC236}">
                <a16:creationId xmlns:a16="http://schemas.microsoft.com/office/drawing/2014/main" id="{5E5717E8-68FD-7AC5-444D-38BD9A14A07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640854" y="2951018"/>
            <a:ext cx="8007631" cy="317325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marL="0" indent="0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987118AB-D479-3E92-3C85-B83E6243D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EC72D7E-6B61-F4AC-2C55-9C6C4F82839D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1B597B4-D6D1-9559-B4F6-01631C685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E897AEC7-A5D7-1AA7-F189-C465633D3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B5F3F01-B495-2C6B-D427-C4ABB4965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D01F68DD-CCC4-4375-1F6A-1C77B9FE76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A4B5DA11-0747-0FCC-B3B4-9A777D407FA4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A4B5DA11-0747-0FCC-B3B4-9A777D407FA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D0F69CDD-4B22-B725-DD76-60FAE1C36C69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A9D8C06F-EDE3-7B1B-5EAA-3883979D734B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A9D8C06F-EDE3-7B1B-5EAA-3883979D734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itle 5">
            <a:extLst>
              <a:ext uri="{FF2B5EF4-FFF2-40B4-BE49-F238E27FC236}">
                <a16:creationId xmlns:a16="http://schemas.microsoft.com/office/drawing/2014/main" id="{9675859A-6422-1DE4-6ECD-130CB2B4D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dirty="0"/>
              <a:t>Random forest x </a:t>
            </a:r>
            <a:r>
              <a:rPr lang="pt-PT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modelo XGBoost</a:t>
            </a:r>
            <a:r>
              <a:rPr lang="pt-BR" dirty="0"/>
              <a:t> </a:t>
            </a:r>
            <a:endParaRPr lang="pt-P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1F6AC7-DBA2-0335-732B-0B594A6BD11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3103" y="2392844"/>
            <a:ext cx="10043054" cy="10760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E62A2A-7684-57C9-ADD3-0C3AC05098A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63" y="4030756"/>
            <a:ext cx="10030894" cy="92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96801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Rectangle"/>
          <p:cNvSpPr/>
          <p:nvPr/>
        </p:nvSpPr>
        <p:spPr>
          <a:xfrm>
            <a:off x="-5486292" y="1322899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6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76" name="A new generation…"/>
          <p:cNvSpPr txBox="1"/>
          <p:nvPr/>
        </p:nvSpPr>
        <p:spPr>
          <a:xfrm>
            <a:off x="6517835" y="3292353"/>
            <a:ext cx="5864022" cy="661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 err="1">
                <a:solidFill>
                  <a:schemeClr val="bg1"/>
                </a:solidFill>
                <a:latin typeface="Microsoft YaHei"/>
              </a:rPr>
              <a:t>Resultado</a:t>
            </a:r>
            <a:endParaRPr b="1" dirty="0">
              <a:solidFill>
                <a:schemeClr val="bg1"/>
              </a:solidFill>
              <a:latin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1779530041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4" y="2951018"/>
            <a:ext cx="8007631" cy="317325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461654" y="1034434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766631" y="984439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Resultados </a:t>
            </a:r>
            <a:endParaRPr lang="tr-TR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95597C6F-C164-AE16-AB05-F4ADE89FB27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84" y="1804432"/>
            <a:ext cx="6502757" cy="458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93992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Rectangle"/>
          <p:cNvSpPr/>
          <p:nvPr/>
        </p:nvSpPr>
        <p:spPr>
          <a:xfrm>
            <a:off x="-5486292" y="1322899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6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76" name="A new generation…"/>
          <p:cNvSpPr txBox="1"/>
          <p:nvPr/>
        </p:nvSpPr>
        <p:spPr>
          <a:xfrm>
            <a:off x="6517835" y="3292353"/>
            <a:ext cx="5864022" cy="661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solidFill>
                  <a:schemeClr val="bg1"/>
                </a:solidFill>
                <a:latin typeface="Microsoft YaHei"/>
              </a:rPr>
              <a:t>Implantação</a:t>
            </a:r>
            <a:endParaRPr b="1" dirty="0">
              <a:solidFill>
                <a:schemeClr val="bg1"/>
              </a:solidFill>
              <a:latin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389921533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3" y="2951018"/>
            <a:ext cx="10289743" cy="317325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algn="just"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" sz="1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Visão geral da fase de implantação</a:t>
            </a:r>
            <a:r>
              <a:rPr lang="pt-PT" sz="14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A fase de implantação do modelo XGBoost envolve tornar o modelo treinado disponível para uso em produção, possibilitando que previsões sejam feitas sobre novos dados de forma automatizada e escalável. Isso inclui serialização do modelo, criação de um serviço de previsão, integração com APIs e o estabelecimento de protocolos para monitoramento e segurança.</a:t>
            </a:r>
          </a:p>
          <a:p>
            <a:pPr algn="just"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 algn="just"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O modelo treinado é serializado utilizando a biblioteca joblib em Python, salvando o pipeline completo (pré-processamento e modelo) em um arquivo binário para armazenamento eficiente. Este arquivo contém todos os parâmetros aprendidos e pode ser carregado posteriormente para uso sem necessidade de retreinamento, e escolhemos joblib por causa do seu auto performance e segurança.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98305" y="2253235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2128261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Implantação</a:t>
            </a: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5082688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Rectangle"/>
          <p:cNvSpPr/>
          <p:nvPr/>
        </p:nvSpPr>
        <p:spPr>
          <a:xfrm>
            <a:off x="-5486292" y="1322899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6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76" name="A new generation…"/>
          <p:cNvSpPr txBox="1"/>
          <p:nvPr/>
        </p:nvSpPr>
        <p:spPr>
          <a:xfrm>
            <a:off x="7819873" y="3672363"/>
            <a:ext cx="3320780" cy="661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solidFill>
                  <a:schemeClr val="bg1"/>
                </a:solidFill>
                <a:latin typeface="Microsoft YaHei"/>
              </a:rPr>
              <a:t>Tella Turismo</a:t>
            </a:r>
            <a:endParaRPr b="1" dirty="0">
              <a:solidFill>
                <a:schemeClr val="bg1"/>
              </a:solidFill>
              <a:latin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196829351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4" y="2951018"/>
            <a:ext cx="8007631" cy="317325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600" dirty="0">
                <a:latin typeface="Microsoft YaHei Light"/>
              </a:rPr>
              <a:t>A criação do projecto foi um sucesso para uma primeira fase, precisaremos imprlementar mais funcionalidades isso nos anos a vir.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600" dirty="0">
                <a:latin typeface="Microsoft YaHei Light"/>
              </a:rPr>
              <a:t>Implemetações futuras: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600" dirty="0">
                <a:latin typeface="Microsoft YaHei Light"/>
              </a:rPr>
              <a:t>Criação de uma aplicação mobile.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600" dirty="0">
                <a:latin typeface="Microsoft YaHei Light"/>
              </a:rPr>
              <a:t>Espandir para mais paises isso para tornar ela internacional.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600" dirty="0">
                <a:latin typeface="Microsoft YaHei Light"/>
              </a:rPr>
              <a:t>Acrescentar mais funcionaldades para facilitar o acesso.</a:t>
            </a:r>
            <a:endParaRPr sz="1600" dirty="0">
              <a:latin typeface="Microsoft YaHei Light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98305" y="2253235"/>
            <a:ext cx="6382979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2128261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Conclusão</a:t>
            </a: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 </a:t>
            </a: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e</a:t>
            </a: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 </a:t>
            </a: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Trabalho futuro</a:t>
            </a:r>
            <a:endParaRPr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7139533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Rectangle"/>
          <p:cNvSpPr/>
          <p:nvPr/>
        </p:nvSpPr>
        <p:spPr>
          <a:xfrm>
            <a:off x="-11767" y="1343345"/>
            <a:ext cx="12215534" cy="5531503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65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66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66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66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663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7704" y="2355271"/>
            <a:ext cx="2919045" cy="2837091"/>
          </a:xfrm>
          <a:prstGeom prst="rect">
            <a:avLst/>
          </a:prstGeom>
          <a:ln w="12700">
            <a:miter lim="400000"/>
          </a:ln>
        </p:spPr>
      </p:pic>
      <p:sp>
        <p:nvSpPr>
          <p:cNvPr id="664" name="Thank you!"/>
          <p:cNvSpPr txBox="1">
            <a:spLocks noGrp="1"/>
          </p:cNvSpPr>
          <p:nvPr>
            <p:ph type="ctrTitle" idx="4294967295"/>
          </p:nvPr>
        </p:nvSpPr>
        <p:spPr>
          <a:xfrm>
            <a:off x="3350238" y="3429000"/>
            <a:ext cx="5279148" cy="239616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>
              <a:lnSpc>
                <a:spcPct val="60000"/>
              </a:lnSpc>
              <a:defRPr sz="8000">
                <a:solidFill>
                  <a:srgbClr val="FFFFFF"/>
                </a:solidFill>
                <a:latin typeface="Merriweather Sans Regular ExtraBold"/>
                <a:ea typeface="Merriweather Sans Regular ExtraBold"/>
                <a:cs typeface="Merriweather Sans Regular ExtraBold"/>
                <a:sym typeface="Merriweather Sans Regular ExtraBold"/>
              </a:defRPr>
            </a:lvl1pPr>
          </a:lstStyle>
          <a:p>
            <a:pPr>
              <a:lnSpc>
                <a:spcPct val="100000"/>
              </a:lnSpc>
            </a:pPr>
            <a:r>
              <a:rPr sz="7200" b="1" dirty="0" err="1">
                <a:latin typeface="Microsoft YaHei"/>
              </a:rPr>
              <a:t>Obrigado</a:t>
            </a:r>
            <a:r>
              <a:rPr sz="7200" b="1" dirty="0">
                <a:latin typeface="Microsoft YaHei"/>
              </a:rPr>
              <a:t>!</a:t>
            </a:r>
            <a:endParaRPr lang="en-US" sz="7200" b="1" dirty="0">
              <a:latin typeface="Microsoft YaHei"/>
            </a:endParaRPr>
          </a:p>
        </p:txBody>
      </p:sp>
      <p:pic>
        <p:nvPicPr>
          <p:cNvPr id="66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03668" y="647699"/>
            <a:ext cx="5015131" cy="702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4" y="2951018"/>
            <a:ext cx="8007631" cy="3173252"/>
          </a:xfrm>
          <a:prstGeom prst="rect">
            <a:avLst/>
          </a:prstGeom>
        </p:spPr>
        <p:txBody>
          <a:bodyPr lIns="45719" tIns="45720" rIns="45719" bIns="45720" anchor="ctr">
            <a:normAutofit fontScale="62500" lnSpcReduction="20000"/>
          </a:bodyPr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Nota conceitual e plano de implementação :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Contexto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Objetivos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Relação ODS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Dados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Coleta de dados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Análise Exploratória de Dados (EDA) e Engenharia de Recursos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Seleção e Treinamento de Modelos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Avaliação de Modelos e Ajuste 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Refinamento e Teste de Modelos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Resultados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Implantação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7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Trabalho Futuro</a:t>
            </a:r>
            <a:endParaRPr lang="en-US" sz="23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40854" y="1926543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1801569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geral</a:t>
            </a:r>
            <a:endParaRPr lang="tr-TR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4" y="2872833"/>
            <a:ext cx="11257363" cy="3251437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>
              <a:lnSpc>
                <a:spcPct val="15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Pretendemos desenvolver um sistema interactivo que permita ao utilizador planear viagens com orçamentos bem filtradas e personalizadas, com estimativas automáticas de custos e recomendações baseadas em Machine Learning. </a:t>
            </a:r>
            <a:endParaRPr lang="en-US" sz="1600" dirty="0">
              <a:latin typeface="Microsoft YaHei Light"/>
            </a:endParaRPr>
          </a:p>
          <a:p>
            <a:pPr algn="just">
              <a:lnSpc>
                <a:spcPct val="15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O turismo é um dos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setores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com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maior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potencial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de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crescimento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em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Angola,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contribuindo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significativamente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para o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desenvolvimento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económico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e cultural do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país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. No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entanto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, a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ausência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de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plataformas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tecnológicas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integradas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que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facilitem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o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planeamento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e a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gestão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financeira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de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viagens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limita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a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expansão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do turismo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interno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. Diante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desse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cenário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, a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criação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da Tella Turismo Nacional surge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como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uma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resposta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inovadora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à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necessidade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de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digitalização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e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modernização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do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setor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turístico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,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combinando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inteligência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artificial e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planeamento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financeiro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 </a:t>
            </a:r>
            <a:r>
              <a:rPr lang="en-US" sz="1200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personalizado</a:t>
            </a:r>
            <a:r>
              <a:rPr lang="en-US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.</a:t>
            </a:r>
            <a:endParaRPr lang="en-US" sz="1600" dirty="0">
              <a:latin typeface="Microsoft YaHei Light"/>
            </a:endParaRPr>
          </a:p>
          <a:p>
            <a:pPr algn="just">
              <a:lnSpc>
                <a:spcPct val="15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Muitas pessoas fazem viagens turísticas sem orçamentá-las, o que pode levar a grandes prejuízos financeiros. Muitas vezes, acaba-se gastando mais do que o planejado devido à falta de orientação ou de uma orçamentação adequada. Por isso, é importante lidar com esse problema, que muitos turistas têm enfrentado.</a:t>
            </a:r>
            <a:endParaRPr lang="pt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98305" y="2253235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2128261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Background</a:t>
            </a: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321123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4" y="2951018"/>
            <a:ext cx="8007631" cy="317325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>
              <a:lnSpc>
                <a:spcPct val="15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O objectivo principal é criar uma plataforma interactiva e acessível que auxilie viajantes angolanos a planear viagens personalizadas com estimativas automáticas de custos e recomendações de destinos. 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-PT" sz="1400" dirty="0">
              <a:latin typeface="Microsoft YaHei Light" panose="020B0502040204020203" pitchFamily="34" charset="-122"/>
              <a:ea typeface="Microsoft YaHei Light" panose="020B0502040204020203" pitchFamily="34" charset="-122"/>
              <a:sym typeface="Merriweather Sans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Automatizar cálculos de custos de viagem com base em dados reais.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Integrar APIs e bases de dados públicas e privadas para obtenção de informações actualizadas.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Aplicar algoritmos de Machine Learning para personalizar recomendações.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2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Promover o desenvolvimento sustentável do turismo interno em Angola.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98305" y="2253235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2128261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Objetivos</a:t>
            </a:r>
            <a:endParaRPr lang="tr-TR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473247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26D8F-BB2C-478E-C2D1-E7734F32E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>
            <a:extLst>
              <a:ext uri="{FF2B5EF4-FFF2-40B4-BE49-F238E27FC236}">
                <a16:creationId xmlns:a16="http://schemas.microsoft.com/office/drawing/2014/main" id="{394A04EB-520D-4FBB-5C63-BB4A4E9CF56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640854" y="2951018"/>
            <a:ext cx="8007631" cy="317325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just"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Com o modelo XGBoost, pretendemos que o nosso sistema seja capaz de orçamentar viagens, e não apenas isso: com base nos dados históricos, ele também poderá fazer previsões e sugestões dos pontos turísticos mais visitados. Dessa forma, não só será possível saber quanto se vai gastar, mas também decidir para onde ir, fundamentado nas recomendações geradas pelo nosso modelo.</a:t>
            </a:r>
            <a:endParaRPr lang="pt" sz="1600" dirty="0">
              <a:latin typeface="Microsoft YaHei Light"/>
            </a:endParaRPr>
          </a:p>
        </p:txBody>
      </p:sp>
      <p:sp>
        <p:nvSpPr>
          <p:cNvPr id="492" name="Rectangle">
            <a:extLst>
              <a:ext uri="{FF2B5EF4-FFF2-40B4-BE49-F238E27FC236}">
                <a16:creationId xmlns:a16="http://schemas.microsoft.com/office/drawing/2014/main" id="{566B08D9-DF77-1AFD-FF58-DBCDB1A24AD5}"/>
              </a:ext>
            </a:extLst>
          </p:cNvPr>
          <p:cNvSpPr/>
          <p:nvPr/>
        </p:nvSpPr>
        <p:spPr>
          <a:xfrm>
            <a:off x="698305" y="2253235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493" name="Title 1">
            <a:extLst>
              <a:ext uri="{FF2B5EF4-FFF2-40B4-BE49-F238E27FC236}">
                <a16:creationId xmlns:a16="http://schemas.microsoft.com/office/drawing/2014/main" id="{76A302D6-46C0-0976-D8F8-7A1CA64C6B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854" y="2128261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Objetivos com ML</a:t>
            </a:r>
            <a:endParaRPr lang="tr-TR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271164F9-DF42-2E29-EDDB-4F270590D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2C9B7D4-DA0D-DCFB-35D7-FF1619D1F699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545F30DE-9326-64FC-A76F-D837E8864E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FBD1C481-AE0D-5265-9740-D3AB051496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153666B1-E0BD-E119-2002-815E9FD33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E3FD1F7-CA9F-639E-D0C2-F7C43673F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E737A86-B6A4-31FF-DEF2-903B8C6B1ABA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E737A86-B6A4-31FF-DEF2-903B8C6B1AB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25730078-544A-2B29-E868-167FA56BDEBA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ECD21202-5DB6-1263-4FE0-5466645D7BA4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ECD21202-5DB6-1263-4FE0-5466645D7BA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350514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4" y="2951018"/>
            <a:ext cx="8007631" cy="317325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" sz="1600" dirty="0">
                <a:latin typeface="Microsoft YaHei Light"/>
              </a:rPr>
              <a:t>O nosso projeto está relacionado aos seguintes ODS:</a:t>
            </a:r>
          </a:p>
          <a:p>
            <a:pPr>
              <a:lnSpc>
                <a:spcPct val="15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ODS 8 -  Trabalho Decente e Crescimento Económico: ao promover o turismo interno, impulsiona pequenas empresas locais e gera empregos. </a:t>
            </a:r>
          </a:p>
          <a:p>
            <a:pPr>
              <a:lnSpc>
                <a:spcPct val="15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ODS 9 - Indústria, Inovação e Infra-estrutura: promove a digitalização e modernização tecnológica do sector turístico. </a:t>
            </a:r>
          </a:p>
          <a:p>
            <a:pPr>
              <a:lnSpc>
                <a:spcPct val="15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ODS 12 - Consumo e Produção Responsáveis: incentiva práticas sustentáveis de viagem e valorização de destinos culturais e naturais. 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98305" y="2253235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98305" y="2128261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Relação com ODS</a:t>
            </a:r>
            <a:endParaRPr lang="tr-TR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937931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Rectangle"/>
          <p:cNvSpPr/>
          <p:nvPr/>
        </p:nvSpPr>
        <p:spPr>
          <a:xfrm>
            <a:off x="-5486292" y="1322899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6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76" name="A new generation…"/>
          <p:cNvSpPr txBox="1"/>
          <p:nvPr/>
        </p:nvSpPr>
        <p:spPr>
          <a:xfrm>
            <a:off x="6517835" y="3292353"/>
            <a:ext cx="5864022" cy="661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solidFill>
                  <a:schemeClr val="bg1"/>
                </a:solidFill>
                <a:latin typeface="Microsoft YaHei"/>
              </a:rPr>
              <a:t>Dados</a:t>
            </a:r>
            <a:endParaRPr b="1" dirty="0">
              <a:solidFill>
                <a:schemeClr val="bg1"/>
              </a:solidFill>
              <a:latin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320988935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4" y="2951018"/>
            <a:ext cx="11048862" cy="317325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algn="just"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Os dados utilizados foram recolhidos de fontes públicas e privadas, incluindo o Ministério da Hotelaria e Turismo (MINHOTUR), Instituto Nacional de Estatística (INE), TripAdvisor, Google Travel e pesquisas de mercado locais e por ultimo tivemos a necessidade de adaptar os dados de testes. </a:t>
            </a:r>
            <a:endParaRPr lang="en-US" sz="16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just">
              <a:lnSpc>
                <a:spcPct val="11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>
                <a:latin typeface="Microsoft YaHei Light" panose="020B0502040204020203" pitchFamily="34" charset="-122"/>
                <a:ea typeface="Microsoft YaHei Light" panose="020B0502040204020203" pitchFamily="34" charset="-122"/>
                <a:sym typeface="Merriweather Sans Light"/>
              </a:rPr>
              <a:t>A limpeza de dados incluiu o tratamento de valores ausentes neste caso não tivemos tantos, remoção de duplicatas e correcção de inconsistências textuais. Valores discrepantes foram tratados com métodos estatísticos, utilizando a técnica de IQR (Interquartile Range) para detecção e substituição de outliers. As variáveis categóricas foram padronizadas e normalizadas para evitar redundâncias.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98305" y="2253235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2128261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Dados</a:t>
            </a: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4FE7E78B-3C0B-8DE4-CC35-F6059E1086F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6" y="4879524"/>
            <a:ext cx="10740267" cy="160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3457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frontiertech">
  <a:themeElements>
    <a:clrScheme name="frontiertech">
      <a:dk1>
        <a:srgbClr val="2B2551"/>
      </a:dk1>
      <a:lt1>
        <a:srgbClr val="FEFFFE"/>
      </a:lt1>
      <a:dk2>
        <a:srgbClr val="A7A7A7"/>
      </a:dk2>
      <a:lt2>
        <a:srgbClr val="535353"/>
      </a:lt2>
      <a:accent1>
        <a:srgbClr val="FEC736"/>
      </a:accent1>
      <a:accent2>
        <a:srgbClr val="4CA2A9"/>
      </a:accent2>
      <a:accent3>
        <a:srgbClr val="5E73AC"/>
      </a:accent3>
      <a:accent4>
        <a:srgbClr val="B68A29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frontiertech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frontiertech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frontiertech">
  <a:themeElements>
    <a:clrScheme name="frontiertech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C736"/>
      </a:accent1>
      <a:accent2>
        <a:srgbClr val="4CA2A9"/>
      </a:accent2>
      <a:accent3>
        <a:srgbClr val="5E73AC"/>
      </a:accent3>
      <a:accent4>
        <a:srgbClr val="B68A29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frontiertech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frontiertech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9A02BA3BD6C54284F20B51199E6706" ma:contentTypeVersion="17" ma:contentTypeDescription="Create a new document." ma:contentTypeScope="" ma:versionID="c98d0228abce7754384ebe83b64f5abe">
  <xsd:schema xmlns:xsd="http://www.w3.org/2001/XMLSchema" xmlns:xs="http://www.w3.org/2001/XMLSchema" xmlns:p="http://schemas.microsoft.com/office/2006/metadata/properties" xmlns:ns2="6259e846-8b77-4076-b7b3-191dee427045" xmlns:ns3="97847797-b717-4ffb-b5fd-2a237f853cda" targetNamespace="http://schemas.microsoft.com/office/2006/metadata/properties" ma:root="true" ma:fieldsID="6e2117bc6268b3a71bdab3243b1b5906" ns2:_="" ns3:_="">
    <xsd:import namespace="6259e846-8b77-4076-b7b3-191dee427045"/>
    <xsd:import namespace="97847797-b717-4ffb-b5fd-2a237f853c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2:_Flow_SignoffStatus" minOccurs="0"/>
                <xsd:element ref="ns2:Time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59e846-8b77-4076-b7b3-191dee4270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f8ebb0a5-c57d-4c3a-bec7-8a38252dd05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Flow_SignoffStatus" ma:index="22" nillable="true" ma:displayName="Sign-off status" ma:internalName="Sign_x002d_off_x0020_status">
      <xsd:simpleType>
        <xsd:restriction base="dms:Text"/>
      </xsd:simpleType>
    </xsd:element>
    <xsd:element name="Time" ma:index="23" nillable="true" ma:displayName="Time" ma:format="DateOnly" ma:indexed="true" ma:internalName="Time">
      <xsd:simpleType>
        <xsd:restriction base="dms:DateTime"/>
      </xsd:simpleType>
    </xsd:element>
    <xsd:element name="MediaServiceBillingMetadata" ma:index="24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847797-b717-4ffb-b5fd-2a237f853cda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c1c6c02b-ebe2-4c4d-aa1a-1071032b151f}" ma:internalName="TaxCatchAll" ma:showField="CatchAllData" ma:web="97847797-b717-4ffb-b5fd-2a237f853c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7847797-b717-4ffb-b5fd-2a237f853cda" xsi:nil="true"/>
    <lcf76f155ced4ddcb4097134ff3c332f xmlns="6259e846-8b77-4076-b7b3-191dee427045">
      <Terms xmlns="http://schemas.microsoft.com/office/infopath/2007/PartnerControls"/>
    </lcf76f155ced4ddcb4097134ff3c332f>
    <SharedWithUsers xmlns="97847797-b717-4ffb-b5fd-2a237f853cda">
      <UserInfo>
        <DisplayName>Yawen Liu</DisplayName>
        <AccountId>199</AccountId>
        <AccountType/>
      </UserInfo>
    </SharedWithUsers>
    <_Flow_SignoffStatus xmlns="6259e846-8b77-4076-b7b3-191dee427045" xsi:nil="true"/>
    <Time xmlns="6259e846-8b77-4076-b7b3-191dee42704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E9C168A-BF07-44C9-8193-C4E90CE77165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6259e846-8b77-4076-b7b3-191dee427045"/>
    <ds:schemaRef ds:uri="97847797-b717-4ffb-b5fd-2a237f853cd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22449C5-8A7C-4DDF-8BBD-9834F5F8D2B3}">
  <ds:schemaRefs>
    <ds:schemaRef ds:uri="http://schemas.microsoft.com/office/2006/metadata/properties"/>
    <ds:schemaRef ds:uri="http://www.w3.org/2000/xmlns/"/>
    <ds:schemaRef ds:uri="97847797-b717-4ffb-b5fd-2a237f853cda"/>
    <ds:schemaRef ds:uri="http://www.w3.org/2001/XMLSchema-instance"/>
    <ds:schemaRef ds:uri="6259e846-8b77-4076-b7b3-191dee427045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2FFB1A3-86F8-4D83-B399-9B6D5E293CE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802</Words>
  <Application>Microsoft Office PowerPoint</Application>
  <PresentationFormat>Widescreen</PresentationFormat>
  <Paragraphs>76</Paragraphs>
  <Slides>21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Microsoft YaHei</vt:lpstr>
      <vt:lpstr>Microsoft YaHei Light</vt:lpstr>
      <vt:lpstr>Arial</vt:lpstr>
      <vt:lpstr>Calibri</vt:lpstr>
      <vt:lpstr>Calibri Light</vt:lpstr>
      <vt:lpstr>Helvetica Neue Thin</vt:lpstr>
      <vt:lpstr>frontiertech</vt:lpstr>
      <vt:lpstr>PowerPoint Presentation</vt:lpstr>
      <vt:lpstr>PowerPoint Presentation</vt:lpstr>
      <vt:lpstr>geral</vt:lpstr>
      <vt:lpstr>Background</vt:lpstr>
      <vt:lpstr>Objetivos</vt:lpstr>
      <vt:lpstr>Objetivos com ML</vt:lpstr>
      <vt:lpstr>Relação com ODS</vt:lpstr>
      <vt:lpstr>PowerPoint Presentation</vt:lpstr>
      <vt:lpstr>Dados</vt:lpstr>
      <vt:lpstr>Dados</vt:lpstr>
      <vt:lpstr>PowerPoint Presentation</vt:lpstr>
      <vt:lpstr>Seleção e Treinamento / Teste de Modelos</vt:lpstr>
      <vt:lpstr>Seleção e Treinamento / Teste de Modelos</vt:lpstr>
      <vt:lpstr>PowerPoint Presentation</vt:lpstr>
      <vt:lpstr>Random forest x modelo XGBoost </vt:lpstr>
      <vt:lpstr>PowerPoint Presentation</vt:lpstr>
      <vt:lpstr>Resultados </vt:lpstr>
      <vt:lpstr>PowerPoint Presentation</vt:lpstr>
      <vt:lpstr>Implantação</vt:lpstr>
      <vt:lpstr>Conclusão e Trabalho futuro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mmm</dc:creator>
  <cp:lastModifiedBy>José Afonso</cp:lastModifiedBy>
  <cp:revision>21</cp:revision>
  <dcterms:modified xsi:type="dcterms:W3CDTF">2025-11-12T18:24:44Z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0x0101007E9A02BA3BD6C54284F20B51199E6706</vt:lpwstr>
  </property>
  <property fmtid="{D5CDD505-2E9C-101B-9397-08002B2CF9AE}" pid="3" name="MediaServiceImageTags">
    <vt:lpwstr/>
  </property>
</Properties>
</file>

<file path=docProps/thumbnail.jpeg>
</file>